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Alfa Slab One" panose="020B0604020202020204" charset="0"/>
      <p:regular r:id="rId12"/>
    </p:embeddedFont>
    <p:embeddedFont>
      <p:font typeface="Proxima Nova" panose="020B060402020202020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F0AF60D-29C3-498E-B137-B7C0893A88DB}">
  <a:tblStyle styleId="{2F0AF60D-29C3-498E-B137-B7C0893A88D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9cc0903da9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9cc0903da9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9cc0903da9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9cc0903da9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9cc0903da9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9cc0903da9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9cc0903da9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9cc0903da9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cc0903da9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cc0903da9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9a94451b8b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9a94451b8b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9dd825c835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9dd825c835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9cc0903da9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9cc0903da9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4278300" y="2751163"/>
            <a:ext cx="587400" cy="0"/>
          </a:xfrm>
          <a:prstGeom prst="straightConnector1">
            <a:avLst/>
          </a:prstGeom>
          <a:noFill/>
          <a:ln w="76200" cap="flat" cmpd="sng">
            <a:solidFill>
              <a:schemeClr val="dk1"/>
            </a:solidFill>
            <a:prstDash val="solid"/>
            <a:round/>
            <a:headEnd type="none" w="sm" len="sm"/>
            <a:tailEnd type="none" w="sm" len="sm"/>
          </a:ln>
        </p:spPr>
      </p:cxnSp>
      <p:sp>
        <p:nvSpPr>
          <p:cNvPr id="11" name="Google Shape;11;p2"/>
          <p:cNvSpPr txBox="1">
            <a:spLocks noGrp="1"/>
          </p:cNvSpPr>
          <p:nvPr>
            <p:ph type="ctrTitle"/>
          </p:nvPr>
        </p:nvSpPr>
        <p:spPr>
          <a:xfrm>
            <a:off x="311700" y="595975"/>
            <a:ext cx="8520600" cy="19578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2" name="Google Shape;12;p2"/>
          <p:cNvSpPr txBox="1">
            <a:spLocks noGrp="1"/>
          </p:cNvSpPr>
          <p:nvPr>
            <p:ph type="subTitle" idx="1"/>
          </p:nvPr>
        </p:nvSpPr>
        <p:spPr>
          <a:xfrm>
            <a:off x="311700" y="3165823"/>
            <a:ext cx="8520600" cy="733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167925"/>
            <a:ext cx="8520600" cy="1980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a:spLocks noGrp="1"/>
          </p:cNvSpPr>
          <p:nvPr>
            <p:ph type="body" idx="1"/>
          </p:nvPr>
        </p:nvSpPr>
        <p:spPr>
          <a:xfrm>
            <a:off x="311700" y="32242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480550"/>
            <a:ext cx="8114400" cy="24459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490875"/>
            <a:ext cx="2808000" cy="30780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838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0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375599"/>
            <a:ext cx="4045200" cy="1551900"/>
          </a:xfrm>
          <a:prstGeom prst="rect">
            <a:avLst/>
          </a:prstGeom>
        </p:spPr>
        <p:txBody>
          <a:bodyPr spcFirstLastPara="1" wrap="square" lIns="91425" tIns="91425" rIns="91425" bIns="91425" anchor="b"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0" name="Google Shape;40;p9"/>
          <p:cNvSpPr txBox="1">
            <a:spLocks noGrp="1"/>
          </p:cNvSpPr>
          <p:nvPr>
            <p:ph type="subTitle" idx="1"/>
          </p:nvPr>
        </p:nvSpPr>
        <p:spPr>
          <a:xfrm>
            <a:off x="265500" y="2981125"/>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ameday">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marL="914400" lvl="1"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marL="1371600" lvl="2"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marL="1828800" lvl="3"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marL="2286000" lvl="4"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marL="2743200" lvl="5"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marL="3200400" lvl="6"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marL="3657600" lvl="7"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marL="4114800" lvl="8" indent="-317500">
              <a:lnSpc>
                <a:spcPct val="115000"/>
              </a:lnSpc>
              <a:spcBef>
                <a:spcPts val="1600"/>
              </a:spcBef>
              <a:spcAft>
                <a:spcPts val="160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bigfuture.collegeboard.org/college-search"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s://www.collegedata.com/en/prepare-and-apply/college-chances/admissions-calculator/"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ldowd@svsabers.org"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hyperlink" Target="mailto:mbrownin@svsaber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11700" y="595975"/>
            <a:ext cx="8520600" cy="1957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solidFill>
                  <a:schemeClr val="accent5"/>
                </a:solidFill>
              </a:rPr>
              <a:t>College Application Process</a:t>
            </a:r>
            <a:endParaRPr>
              <a:solidFill>
                <a:schemeClr val="accent5"/>
              </a:solidFill>
            </a:endParaRPr>
          </a:p>
        </p:txBody>
      </p:sp>
      <p:sp>
        <p:nvSpPr>
          <p:cNvPr id="57" name="Google Shape;57;p13"/>
          <p:cNvSpPr txBox="1">
            <a:spLocks noGrp="1"/>
          </p:cNvSpPr>
          <p:nvPr>
            <p:ph type="subTitle" idx="1"/>
          </p:nvPr>
        </p:nvSpPr>
        <p:spPr>
          <a:xfrm>
            <a:off x="311700" y="3165823"/>
            <a:ext cx="8520600" cy="73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smtClean="0"/>
              <a:t>Susquehanna Valley High School</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5"/>
                </a:solidFill>
              </a:rPr>
              <a:t>3 Ways to Apply</a:t>
            </a:r>
            <a:endParaRPr>
              <a:solidFill>
                <a:schemeClr val="accent5"/>
              </a:solidFill>
            </a:endParaRPr>
          </a:p>
        </p:txBody>
      </p:sp>
      <p:sp>
        <p:nvSpPr>
          <p:cNvPr id="63" name="Google Shape;63;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Common Application </a:t>
            </a:r>
            <a:endParaRPr/>
          </a:p>
          <a:p>
            <a:pPr marL="914400" lvl="1" indent="-317500" algn="l" rtl="0">
              <a:spcBef>
                <a:spcPts val="0"/>
              </a:spcBef>
              <a:spcAft>
                <a:spcPts val="0"/>
              </a:spcAft>
              <a:buSzPts val="1400"/>
              <a:buAutoNum type="alphaLcPeriod"/>
            </a:pPr>
            <a:r>
              <a:rPr lang="en"/>
              <a:t>Public, private, in-state, out-of-state</a:t>
            </a:r>
            <a:endParaRPr/>
          </a:p>
          <a:p>
            <a:pPr marL="914400" lvl="1" indent="-317500" algn="l" rtl="0">
              <a:spcBef>
                <a:spcPts val="0"/>
              </a:spcBef>
              <a:spcAft>
                <a:spcPts val="0"/>
              </a:spcAft>
              <a:buSzPts val="1400"/>
              <a:buAutoNum type="alphaLcPeriod"/>
            </a:pPr>
            <a:r>
              <a:rPr lang="en"/>
              <a:t>https://www.commonapp.org/</a:t>
            </a:r>
            <a:endParaRPr/>
          </a:p>
          <a:p>
            <a:pPr marL="457200" lvl="0" indent="-342900" algn="l" rtl="0">
              <a:spcBef>
                <a:spcPts val="0"/>
              </a:spcBef>
              <a:spcAft>
                <a:spcPts val="0"/>
              </a:spcAft>
              <a:buSzPts val="1800"/>
              <a:buAutoNum type="arabicPeriod"/>
            </a:pPr>
            <a:r>
              <a:rPr lang="en"/>
              <a:t>SUNY Application</a:t>
            </a:r>
            <a:endParaRPr/>
          </a:p>
          <a:p>
            <a:pPr marL="914400" lvl="1" indent="-317500" algn="l" rtl="0">
              <a:spcBef>
                <a:spcPts val="0"/>
              </a:spcBef>
              <a:spcAft>
                <a:spcPts val="0"/>
              </a:spcAft>
              <a:buSzPts val="1400"/>
              <a:buAutoNum type="alphaLcPeriod"/>
            </a:pPr>
            <a:r>
              <a:rPr lang="en"/>
              <a:t>NYS, public schools only</a:t>
            </a:r>
            <a:endParaRPr/>
          </a:p>
          <a:p>
            <a:pPr marL="914400" lvl="1" indent="-317500" algn="l" rtl="0">
              <a:spcBef>
                <a:spcPts val="0"/>
              </a:spcBef>
              <a:spcAft>
                <a:spcPts val="0"/>
              </a:spcAft>
              <a:buSzPts val="1400"/>
              <a:buAutoNum type="alphaLcPeriod"/>
            </a:pPr>
            <a:r>
              <a:rPr lang="en"/>
              <a:t>https://www.suny.edu/applysuny/</a:t>
            </a:r>
            <a:endParaRPr/>
          </a:p>
          <a:p>
            <a:pPr marL="457200" lvl="0" indent="-342900" algn="l" rtl="0">
              <a:spcBef>
                <a:spcPts val="0"/>
              </a:spcBef>
              <a:spcAft>
                <a:spcPts val="0"/>
              </a:spcAft>
              <a:buSzPts val="1800"/>
              <a:buAutoNum type="arabicPeriod"/>
            </a:pPr>
            <a:r>
              <a:rPr lang="en"/>
              <a:t>College Specific Application</a:t>
            </a:r>
            <a:endParaRPr/>
          </a:p>
          <a:p>
            <a:pPr marL="914400" lvl="1" indent="-317500" algn="l" rtl="0">
              <a:spcBef>
                <a:spcPts val="0"/>
              </a:spcBef>
              <a:spcAft>
                <a:spcPts val="0"/>
              </a:spcAft>
              <a:buSzPts val="1400"/>
              <a:buAutoNum type="alphaLcPeriod"/>
            </a:pPr>
            <a:r>
              <a:rPr lang="en"/>
              <a:t>Ex. SUNY Broome</a:t>
            </a:r>
            <a:endParaRPr/>
          </a:p>
          <a:p>
            <a:pPr marL="914400" lvl="1" indent="-317500" algn="l" rtl="0">
              <a:spcBef>
                <a:spcPts val="0"/>
              </a:spcBef>
              <a:spcAft>
                <a:spcPts val="0"/>
              </a:spcAft>
              <a:buSzPts val="1400"/>
              <a:buAutoNum type="alphaLcPeriod"/>
            </a:pPr>
            <a:r>
              <a:rPr lang="en"/>
              <a:t>https://connect.sunybroome.edu/apply/</a:t>
            </a:r>
            <a:endParaRPr/>
          </a:p>
        </p:txBody>
      </p:sp>
      <p:pic>
        <p:nvPicPr>
          <p:cNvPr id="64" name="Google Shape;64;p14"/>
          <p:cNvPicPr preferRelativeResize="0"/>
          <p:nvPr/>
        </p:nvPicPr>
        <p:blipFill>
          <a:blip r:embed="rId3">
            <a:alphaModFix/>
          </a:blip>
          <a:stretch>
            <a:fillRect/>
          </a:stretch>
        </p:blipFill>
        <p:spPr>
          <a:xfrm>
            <a:off x="4952425" y="1358676"/>
            <a:ext cx="3306026" cy="852325"/>
          </a:xfrm>
          <a:prstGeom prst="rect">
            <a:avLst/>
          </a:prstGeom>
          <a:noFill/>
          <a:ln>
            <a:noFill/>
          </a:ln>
        </p:spPr>
      </p:pic>
      <p:pic>
        <p:nvPicPr>
          <p:cNvPr id="65" name="Google Shape;65;p14"/>
          <p:cNvPicPr preferRelativeResize="0"/>
          <p:nvPr/>
        </p:nvPicPr>
        <p:blipFill>
          <a:blip r:embed="rId4">
            <a:alphaModFix/>
          </a:blip>
          <a:stretch>
            <a:fillRect/>
          </a:stretch>
        </p:blipFill>
        <p:spPr>
          <a:xfrm>
            <a:off x="5422175" y="2551950"/>
            <a:ext cx="2539901" cy="12521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5"/>
                </a:solidFill>
              </a:rPr>
              <a:t>Common Information to Provide</a:t>
            </a:r>
            <a:endParaRPr>
              <a:solidFill>
                <a:schemeClr val="accent5"/>
              </a:solidFill>
            </a:endParaRPr>
          </a:p>
        </p:txBody>
      </p:sp>
      <p:sp>
        <p:nvSpPr>
          <p:cNvPr id="71" name="Google Shape;71;p1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a:t>Personal Information </a:t>
            </a:r>
            <a:endParaRPr sz="1800"/>
          </a:p>
          <a:p>
            <a:pPr marL="914400" lvl="1" indent="-317500" algn="l" rtl="0">
              <a:spcBef>
                <a:spcPts val="0"/>
              </a:spcBef>
              <a:spcAft>
                <a:spcPts val="0"/>
              </a:spcAft>
              <a:buSzPts val="1400"/>
              <a:buChar char="-"/>
            </a:pPr>
            <a:r>
              <a:rPr lang="en" sz="1400"/>
              <a:t>Address, Contact Information, Demographics, Language, Citizenship</a:t>
            </a:r>
            <a:endParaRPr sz="1400"/>
          </a:p>
          <a:p>
            <a:pPr marL="457200" lvl="0" indent="-342900" algn="l" rtl="0">
              <a:spcBef>
                <a:spcPts val="0"/>
              </a:spcBef>
              <a:spcAft>
                <a:spcPts val="0"/>
              </a:spcAft>
              <a:buSzPts val="1800"/>
              <a:buChar char="-"/>
            </a:pPr>
            <a:r>
              <a:rPr lang="en" sz="1800"/>
              <a:t>Family</a:t>
            </a:r>
            <a:endParaRPr sz="1800"/>
          </a:p>
          <a:p>
            <a:pPr marL="914400" lvl="1" indent="-317500" algn="l" rtl="0">
              <a:spcBef>
                <a:spcPts val="0"/>
              </a:spcBef>
              <a:spcAft>
                <a:spcPts val="0"/>
              </a:spcAft>
              <a:buSzPts val="1400"/>
              <a:buChar char="-"/>
            </a:pPr>
            <a:r>
              <a:rPr lang="en" sz="1400"/>
              <a:t>Household, Parent 1 and Parent 2, Siblings</a:t>
            </a:r>
            <a:endParaRPr sz="1400"/>
          </a:p>
          <a:p>
            <a:pPr marL="457200" lvl="0" indent="-342900" algn="l" rtl="0">
              <a:spcBef>
                <a:spcPts val="0"/>
              </a:spcBef>
              <a:spcAft>
                <a:spcPts val="0"/>
              </a:spcAft>
              <a:buSzPts val="1800"/>
              <a:buChar char="-"/>
            </a:pPr>
            <a:r>
              <a:rPr lang="en" sz="1800"/>
              <a:t>Education</a:t>
            </a:r>
            <a:endParaRPr sz="1800"/>
          </a:p>
          <a:p>
            <a:pPr marL="914400" lvl="1" indent="-317500" algn="l" rtl="0">
              <a:spcBef>
                <a:spcPts val="0"/>
              </a:spcBef>
              <a:spcAft>
                <a:spcPts val="0"/>
              </a:spcAft>
              <a:buSzPts val="1400"/>
              <a:buChar char="-"/>
            </a:pPr>
            <a:r>
              <a:rPr lang="en" sz="1400"/>
              <a:t>High School, Graduation Date, Grades, Rank, Current Courses </a:t>
            </a:r>
            <a:endParaRPr sz="1400"/>
          </a:p>
          <a:p>
            <a:pPr marL="457200" lvl="0" indent="-342900" algn="l" rtl="0">
              <a:spcBef>
                <a:spcPts val="0"/>
              </a:spcBef>
              <a:spcAft>
                <a:spcPts val="0"/>
              </a:spcAft>
              <a:buSzPts val="1800"/>
              <a:buChar char="-"/>
            </a:pPr>
            <a:r>
              <a:rPr lang="en" sz="1800"/>
              <a:t>Testing</a:t>
            </a:r>
            <a:endParaRPr sz="1800"/>
          </a:p>
          <a:p>
            <a:pPr marL="914400" lvl="1" indent="-317500" algn="l" rtl="0">
              <a:spcBef>
                <a:spcPts val="0"/>
              </a:spcBef>
              <a:spcAft>
                <a:spcPts val="0"/>
              </a:spcAft>
              <a:buSzPts val="1400"/>
              <a:buChar char="-"/>
            </a:pPr>
            <a:r>
              <a:rPr lang="en" sz="1400"/>
              <a:t>SAT/ACT Scores</a:t>
            </a:r>
            <a:endParaRPr sz="1400"/>
          </a:p>
          <a:p>
            <a:pPr marL="457200" lvl="0" indent="0" algn="l" rtl="0">
              <a:spcBef>
                <a:spcPts val="1600"/>
              </a:spcBef>
              <a:spcAft>
                <a:spcPts val="1600"/>
              </a:spcAft>
              <a:buNone/>
            </a:pPr>
            <a:endParaRPr/>
          </a:p>
        </p:txBody>
      </p:sp>
      <p:sp>
        <p:nvSpPr>
          <p:cNvPr id="72" name="Google Shape;72;p1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a:t>Activities/Honors</a:t>
            </a:r>
            <a:endParaRPr sz="1800"/>
          </a:p>
          <a:p>
            <a:pPr marL="914400" lvl="1" indent="-317500" algn="l" rtl="0">
              <a:spcBef>
                <a:spcPts val="0"/>
              </a:spcBef>
              <a:spcAft>
                <a:spcPts val="0"/>
              </a:spcAft>
              <a:buSzPts val="1400"/>
              <a:buChar char="-"/>
            </a:pPr>
            <a:r>
              <a:rPr lang="en" sz="1400"/>
              <a:t>Sports, Clubs, Extracurricular Activities, Leadership Positions in Activity</a:t>
            </a:r>
            <a:endParaRPr sz="1400"/>
          </a:p>
          <a:p>
            <a:pPr marL="457200" lvl="0" indent="-342900" algn="l" rtl="0">
              <a:spcBef>
                <a:spcPts val="0"/>
              </a:spcBef>
              <a:spcAft>
                <a:spcPts val="0"/>
              </a:spcAft>
              <a:buSzPts val="1800"/>
              <a:buChar char="-"/>
            </a:pPr>
            <a:r>
              <a:rPr lang="en" sz="1800"/>
              <a:t>Employment</a:t>
            </a:r>
            <a:endParaRPr sz="1800"/>
          </a:p>
          <a:p>
            <a:pPr marL="457200" lvl="0" indent="-342900" algn="l" rtl="0">
              <a:spcBef>
                <a:spcPts val="0"/>
              </a:spcBef>
              <a:spcAft>
                <a:spcPts val="0"/>
              </a:spcAft>
              <a:buSzPts val="1800"/>
              <a:buChar char="-"/>
            </a:pPr>
            <a:r>
              <a:rPr lang="en" sz="1800"/>
              <a:t>Writing</a:t>
            </a:r>
            <a:endParaRPr sz="1800"/>
          </a:p>
          <a:p>
            <a:pPr marL="914400" lvl="1" indent="-317500" algn="l" rtl="0">
              <a:spcBef>
                <a:spcPts val="0"/>
              </a:spcBef>
              <a:spcAft>
                <a:spcPts val="0"/>
              </a:spcAft>
              <a:buSzPts val="1400"/>
              <a:buChar char="-"/>
            </a:pPr>
            <a:r>
              <a:rPr lang="en" sz="1400"/>
              <a:t>College Essay</a:t>
            </a:r>
            <a:endParaRPr sz="1400"/>
          </a:p>
          <a:p>
            <a:pPr marL="457200" lvl="0" indent="-342900" algn="l" rtl="0">
              <a:spcBef>
                <a:spcPts val="0"/>
              </a:spcBef>
              <a:spcAft>
                <a:spcPts val="0"/>
              </a:spcAft>
              <a:buSzPts val="1800"/>
              <a:buChar char="-"/>
            </a:pPr>
            <a:r>
              <a:rPr lang="en" sz="1800"/>
              <a:t>Payment</a:t>
            </a:r>
            <a:endParaRPr sz="1800"/>
          </a:p>
          <a:p>
            <a:pPr marL="914400" lvl="1" indent="-317500" algn="l" rtl="0">
              <a:spcBef>
                <a:spcPts val="0"/>
              </a:spcBef>
              <a:spcAft>
                <a:spcPts val="0"/>
              </a:spcAft>
              <a:buSzPts val="1400"/>
              <a:buChar char="-"/>
            </a:pPr>
            <a:r>
              <a:rPr lang="en" sz="1400"/>
              <a:t>$50 per college (usually)</a:t>
            </a:r>
            <a:br>
              <a:rPr lang="en" sz="1400"/>
            </a:b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5"/>
                </a:solidFill>
              </a:rPr>
              <a:t>College Essay Prompts</a:t>
            </a:r>
            <a:endParaRPr>
              <a:solidFill>
                <a:schemeClr val="accent5"/>
              </a:solidFill>
            </a:endParaRPr>
          </a:p>
        </p:txBody>
      </p:sp>
      <p:sp>
        <p:nvSpPr>
          <p:cNvPr id="78" name="Google Shape;78;p16"/>
          <p:cNvSpPr txBox="1">
            <a:spLocks noGrp="1"/>
          </p:cNvSpPr>
          <p:nvPr>
            <p:ph type="body" idx="1"/>
          </p:nvPr>
        </p:nvSpPr>
        <p:spPr>
          <a:xfrm>
            <a:off x="311700" y="1017725"/>
            <a:ext cx="8520600" cy="39909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100" dirty="0"/>
              <a:t>1. Some students have a background, identity, interest, or talent that is so meaningful they believe their application would be incomplete without it. If this sounds like you, then please share your story. </a:t>
            </a:r>
            <a:endParaRPr sz="1100" dirty="0"/>
          </a:p>
          <a:p>
            <a:pPr marL="0" lvl="0" indent="0" algn="l" rtl="0">
              <a:lnSpc>
                <a:spcPct val="100000"/>
              </a:lnSpc>
              <a:spcBef>
                <a:spcPts val="1600"/>
              </a:spcBef>
              <a:spcAft>
                <a:spcPts val="0"/>
              </a:spcAft>
              <a:buNone/>
            </a:pPr>
            <a:r>
              <a:rPr lang="en" sz="1100" dirty="0"/>
              <a:t>2. The lessons we take from obstacles we encounter can be fundamental to later success. Recount a time when you faced a challenge, setback, or failure. How did it affect you, and what did you learn from the experience? </a:t>
            </a:r>
            <a:endParaRPr sz="1100" dirty="0"/>
          </a:p>
          <a:p>
            <a:pPr marL="0" lvl="0" indent="0" algn="l" rtl="0">
              <a:lnSpc>
                <a:spcPct val="100000"/>
              </a:lnSpc>
              <a:spcBef>
                <a:spcPts val="1600"/>
              </a:spcBef>
              <a:spcAft>
                <a:spcPts val="0"/>
              </a:spcAft>
              <a:buNone/>
            </a:pPr>
            <a:r>
              <a:rPr lang="en" sz="1100" dirty="0" smtClean="0"/>
              <a:t>3</a:t>
            </a:r>
            <a:r>
              <a:rPr lang="en" sz="1100" dirty="0"/>
              <a:t>. Reflect on a time when you questioned or challenged a belief or idea. What prompted your thinking? What was the outcome? </a:t>
            </a:r>
            <a:endParaRPr sz="1100" dirty="0"/>
          </a:p>
          <a:p>
            <a:pPr marL="0" indent="0">
              <a:lnSpc>
                <a:spcPct val="100000"/>
              </a:lnSpc>
              <a:spcBef>
                <a:spcPts val="1600"/>
              </a:spcBef>
              <a:buNone/>
            </a:pPr>
            <a:r>
              <a:rPr lang="en" sz="1100" dirty="0"/>
              <a:t>4. </a:t>
            </a:r>
            <a:r>
              <a:rPr lang="en-US" sz="1100" dirty="0"/>
              <a:t>Reflect on something that someone has done for you that has made you happy or thankful in a surprising way. How has this gratitude affected or motivated you</a:t>
            </a:r>
            <a:r>
              <a:rPr lang="en-US" sz="1100" dirty="0" smtClean="0"/>
              <a:t>?</a:t>
            </a:r>
            <a:endParaRPr lang="en" sz="1100" dirty="0" smtClean="0"/>
          </a:p>
          <a:p>
            <a:pPr marL="0" lvl="0" indent="0" algn="l" rtl="0">
              <a:lnSpc>
                <a:spcPct val="100000"/>
              </a:lnSpc>
              <a:spcBef>
                <a:spcPts val="1600"/>
              </a:spcBef>
              <a:spcAft>
                <a:spcPts val="0"/>
              </a:spcAft>
              <a:buNone/>
            </a:pPr>
            <a:r>
              <a:rPr lang="en" sz="1100" dirty="0" smtClean="0"/>
              <a:t>5</a:t>
            </a:r>
            <a:r>
              <a:rPr lang="en" sz="1100" dirty="0"/>
              <a:t>. Discuss an accomplishment, event, or realization that sparked a period of personal growth and a new understanding of yourself or others. </a:t>
            </a:r>
            <a:endParaRPr sz="1100" dirty="0"/>
          </a:p>
          <a:p>
            <a:pPr marL="0" lvl="0" indent="0" algn="l" rtl="0">
              <a:lnSpc>
                <a:spcPct val="100000"/>
              </a:lnSpc>
              <a:spcBef>
                <a:spcPts val="1600"/>
              </a:spcBef>
              <a:spcAft>
                <a:spcPts val="0"/>
              </a:spcAft>
              <a:buNone/>
            </a:pPr>
            <a:r>
              <a:rPr lang="en" sz="1100" dirty="0"/>
              <a:t>6. Describe a topic, idea, or realization you find so engaging that it makes you lose all track of time. Why does it captivate you? What or who do you turn to when you want to learn more? </a:t>
            </a:r>
            <a:endParaRPr sz="1100" dirty="0"/>
          </a:p>
          <a:p>
            <a:pPr marL="0" lvl="0" indent="0" algn="l" rtl="0">
              <a:lnSpc>
                <a:spcPct val="100000"/>
              </a:lnSpc>
              <a:spcBef>
                <a:spcPts val="1600"/>
              </a:spcBef>
              <a:spcAft>
                <a:spcPts val="1600"/>
              </a:spcAft>
              <a:buNone/>
            </a:pPr>
            <a:r>
              <a:rPr lang="en" sz="1100" dirty="0"/>
              <a:t>7. Share an essay on any topic of your choice. It can be one you've already written, one that responds to a different prompt, or one of your own design.</a:t>
            </a:r>
            <a:endParaRPr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5"/>
                </a:solidFill>
              </a:rPr>
              <a:t>Letters of Recommendation</a:t>
            </a:r>
            <a:endParaRPr>
              <a:solidFill>
                <a:schemeClr val="accent5"/>
              </a:solidFill>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At least one core academic teacher</a:t>
            </a:r>
            <a:endParaRPr/>
          </a:p>
          <a:p>
            <a:pPr marL="457200" lvl="0" indent="-342900" algn="l" rtl="0">
              <a:spcBef>
                <a:spcPts val="0"/>
              </a:spcBef>
              <a:spcAft>
                <a:spcPts val="0"/>
              </a:spcAft>
              <a:buSzPts val="1800"/>
              <a:buChar char="-"/>
            </a:pPr>
            <a:r>
              <a:rPr lang="en"/>
              <a:t>Academic/elective teacher you have had for several years</a:t>
            </a:r>
            <a:endParaRPr/>
          </a:p>
          <a:p>
            <a:pPr marL="457200" lvl="0" indent="-342900" algn="l" rtl="0">
              <a:spcBef>
                <a:spcPts val="0"/>
              </a:spcBef>
              <a:spcAft>
                <a:spcPts val="0"/>
              </a:spcAft>
              <a:buSzPts val="1800"/>
              <a:buChar char="-"/>
            </a:pPr>
            <a:r>
              <a:rPr lang="en"/>
              <a:t>Coaches, advisors, community members</a:t>
            </a:r>
            <a:endParaRPr/>
          </a:p>
          <a:p>
            <a:pPr marL="457200" lvl="0" indent="-342900" algn="l" rtl="0">
              <a:spcBef>
                <a:spcPts val="0"/>
              </a:spcBef>
              <a:spcAft>
                <a:spcPts val="0"/>
              </a:spcAft>
              <a:buSzPts val="1800"/>
              <a:buChar char="-"/>
            </a:pPr>
            <a:r>
              <a:rPr lang="en" b="1" u="sng"/>
              <a:t>Students should give teachers at least 2 weeks notice</a:t>
            </a:r>
            <a:r>
              <a:rPr lang="en"/>
              <a:t> </a:t>
            </a:r>
            <a:endParaRPr/>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r>
              <a:rPr lang="en"/>
              <a:t>*We recommend students waive their rights to access letters of recommendations*</a:t>
            </a:r>
            <a:endParaRPr/>
          </a:p>
        </p:txBody>
      </p:sp>
      <p:graphicFrame>
        <p:nvGraphicFramePr>
          <p:cNvPr id="85" name="Google Shape;85;p17"/>
          <p:cNvGraphicFramePr/>
          <p:nvPr/>
        </p:nvGraphicFramePr>
        <p:xfrm>
          <a:off x="790350" y="2734000"/>
          <a:ext cx="7239000" cy="1249650"/>
        </p:xfrm>
        <a:graphic>
          <a:graphicData uri="http://schemas.openxmlformats.org/drawingml/2006/table">
            <a:tbl>
              <a:tblPr>
                <a:noFill/>
                <a:tableStyleId>{2F0AF60D-29C3-498E-B137-B7C0893A88DB}</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b="1"/>
                        <a:t>Common Application:</a:t>
                      </a:r>
                      <a:endParaRPr b="1"/>
                    </a:p>
                    <a:p>
                      <a:pPr marL="457200" lvl="0" indent="-317500" algn="l" rtl="0">
                        <a:spcBef>
                          <a:spcPts val="0"/>
                        </a:spcBef>
                        <a:spcAft>
                          <a:spcPts val="0"/>
                        </a:spcAft>
                        <a:buSzPts val="1400"/>
                        <a:buChar char="-"/>
                      </a:pPr>
                      <a:r>
                        <a:rPr lang="en"/>
                        <a:t>Students can invite their recommenders to upload the letter right to their portal. They do this by using the </a:t>
                      </a:r>
                      <a:r>
                        <a:rPr lang="en" i="1"/>
                        <a:t>teacher’s email address.</a:t>
                      </a:r>
                      <a:endParaRPr i="1"/>
                    </a:p>
                  </a:txBody>
                  <a:tcPr marL="91425" marR="91425" marT="91425" marB="91425"/>
                </a:tc>
                <a:tc>
                  <a:txBody>
                    <a:bodyPr/>
                    <a:lstStyle/>
                    <a:p>
                      <a:pPr marL="0" lvl="0" indent="0" algn="l" rtl="0">
                        <a:spcBef>
                          <a:spcPts val="0"/>
                        </a:spcBef>
                        <a:spcAft>
                          <a:spcPts val="0"/>
                        </a:spcAft>
                        <a:buNone/>
                      </a:pPr>
                      <a:r>
                        <a:rPr lang="en" b="1"/>
                        <a:t>SUNY Application</a:t>
                      </a:r>
                      <a:endParaRPr b="1"/>
                    </a:p>
                    <a:p>
                      <a:pPr marL="457200" lvl="0" indent="-317500" algn="l" rtl="0">
                        <a:spcBef>
                          <a:spcPts val="0"/>
                        </a:spcBef>
                        <a:spcAft>
                          <a:spcPts val="0"/>
                        </a:spcAft>
                        <a:buSzPts val="1400"/>
                        <a:buChar char="-"/>
                      </a:pPr>
                      <a:r>
                        <a:rPr lang="en"/>
                        <a:t>Teachers are not able to upload their letter. Teachers must send their letter to the counselor to be uploaded to the portal. </a:t>
                      </a:r>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5"/>
                </a:solidFill>
              </a:rPr>
              <a:t>College Admissions Options and Dates</a:t>
            </a:r>
            <a:endParaRPr>
              <a:solidFill>
                <a:schemeClr val="accent5"/>
              </a:solidFill>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a:t>Early Decision: November 1st (generally)</a:t>
            </a:r>
            <a:endParaRPr/>
          </a:p>
          <a:p>
            <a:pPr marL="914400" lvl="1" indent="-317500" algn="l" rtl="0">
              <a:spcBef>
                <a:spcPts val="0"/>
              </a:spcBef>
              <a:spcAft>
                <a:spcPts val="0"/>
              </a:spcAft>
              <a:buSzPts val="1400"/>
              <a:buAutoNum type="alphaLcPeriod"/>
            </a:pPr>
            <a:r>
              <a:rPr lang="en"/>
              <a:t>Binding. If accepted, student must go and withdraw all other applications to colleges</a:t>
            </a:r>
            <a:endParaRPr/>
          </a:p>
          <a:p>
            <a:pPr marL="457200" lvl="0" indent="-342900" algn="l" rtl="0">
              <a:spcBef>
                <a:spcPts val="0"/>
              </a:spcBef>
              <a:spcAft>
                <a:spcPts val="0"/>
              </a:spcAft>
              <a:buSzPts val="1800"/>
              <a:buAutoNum type="arabicPeriod"/>
            </a:pPr>
            <a:r>
              <a:rPr lang="en"/>
              <a:t>Early Action: usually November 1st or November 15th</a:t>
            </a:r>
            <a:endParaRPr/>
          </a:p>
          <a:p>
            <a:pPr marL="914400" lvl="1" indent="-317500" algn="l" rtl="0">
              <a:spcBef>
                <a:spcPts val="0"/>
              </a:spcBef>
              <a:spcAft>
                <a:spcPts val="0"/>
              </a:spcAft>
              <a:buSzPts val="1400"/>
              <a:buAutoNum type="alphaLcPeriod"/>
            </a:pPr>
            <a:r>
              <a:rPr lang="en"/>
              <a:t>Not binding, but can still apply early and get a decision earlier</a:t>
            </a:r>
            <a:endParaRPr/>
          </a:p>
          <a:p>
            <a:pPr marL="457200" lvl="0" indent="-342900" algn="l" rtl="0">
              <a:spcBef>
                <a:spcPts val="0"/>
              </a:spcBef>
              <a:spcAft>
                <a:spcPts val="0"/>
              </a:spcAft>
              <a:buSzPts val="1800"/>
              <a:buAutoNum type="arabicPeriod"/>
            </a:pPr>
            <a:r>
              <a:rPr lang="en"/>
              <a:t>Regular Decision: January 1st-February 1st</a:t>
            </a:r>
            <a:endParaRPr/>
          </a:p>
          <a:p>
            <a:pPr marL="914400" lvl="1" indent="-317500" algn="l" rtl="0">
              <a:spcBef>
                <a:spcPts val="0"/>
              </a:spcBef>
              <a:spcAft>
                <a:spcPts val="0"/>
              </a:spcAft>
              <a:buSzPts val="1400"/>
              <a:buAutoNum type="alphaLcPeriod"/>
            </a:pPr>
            <a:r>
              <a:rPr lang="en"/>
              <a:t>Most common </a:t>
            </a:r>
            <a:endParaRPr/>
          </a:p>
          <a:p>
            <a:pPr marL="457200" lvl="0" indent="-342900" algn="l" rtl="0">
              <a:spcBef>
                <a:spcPts val="0"/>
              </a:spcBef>
              <a:spcAft>
                <a:spcPts val="0"/>
              </a:spcAft>
              <a:buSzPts val="1800"/>
              <a:buAutoNum type="arabicPeriod"/>
            </a:pPr>
            <a:r>
              <a:rPr lang="en"/>
              <a:t>Rolling Admissions: September-July</a:t>
            </a:r>
            <a:endParaRPr/>
          </a:p>
          <a:p>
            <a:pPr marL="914400" lvl="1" indent="-317500" algn="l" rtl="0">
              <a:spcBef>
                <a:spcPts val="0"/>
              </a:spcBef>
              <a:spcAft>
                <a:spcPts val="0"/>
              </a:spcAft>
              <a:buSzPts val="1400"/>
              <a:buAutoNum type="alphaLcPeriod"/>
            </a:pPr>
            <a:r>
              <a:rPr lang="en"/>
              <a:t>Admissions will review applications as they come in and send out decision letters</a:t>
            </a:r>
            <a:endParaRPr/>
          </a:p>
          <a:p>
            <a:pPr marL="457200" lvl="0" indent="-342900" algn="l" rtl="0">
              <a:spcBef>
                <a:spcPts val="0"/>
              </a:spcBef>
              <a:spcAft>
                <a:spcPts val="0"/>
              </a:spcAft>
              <a:buSzPts val="1800"/>
              <a:buAutoNum type="arabicPeriod"/>
            </a:pPr>
            <a:r>
              <a:rPr lang="en"/>
              <a:t>Open Admissions</a:t>
            </a:r>
            <a:endParaRPr/>
          </a:p>
          <a:p>
            <a:pPr marL="914400" lvl="1" indent="-317500" algn="l" rtl="0">
              <a:spcBef>
                <a:spcPts val="0"/>
              </a:spcBef>
              <a:spcAft>
                <a:spcPts val="0"/>
              </a:spcAft>
              <a:buSzPts val="1400"/>
              <a:buAutoNum type="alphaLcPeriod"/>
            </a:pPr>
            <a:r>
              <a:rPr lang="en"/>
              <a:t>Common among community colleges; nearly all HS graduates admitted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5"/>
                </a:solidFill>
              </a:rPr>
              <a:t>Timeline of Senior Year</a:t>
            </a:r>
            <a:endParaRPr>
              <a:solidFill>
                <a:schemeClr val="accent5"/>
              </a:solidFill>
            </a:endParaRPr>
          </a:p>
        </p:txBody>
      </p:sp>
      <p:sp>
        <p:nvSpPr>
          <p:cNvPr id="97" name="Google Shape;97;p19"/>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t>FALL</a:t>
            </a:r>
            <a:endParaRPr b="1"/>
          </a:p>
          <a:p>
            <a:pPr marL="457200" lvl="0" indent="-317500" algn="l" rtl="0">
              <a:spcBef>
                <a:spcPts val="1600"/>
              </a:spcBef>
              <a:spcAft>
                <a:spcPts val="0"/>
              </a:spcAft>
              <a:buSzPts val="1400"/>
              <a:buChar char="❏"/>
            </a:pPr>
            <a:r>
              <a:rPr lang="en"/>
              <a:t>Finalize college list </a:t>
            </a:r>
            <a:endParaRPr/>
          </a:p>
          <a:p>
            <a:pPr marL="914400" lvl="1" indent="-304800" algn="l" rtl="0">
              <a:spcBef>
                <a:spcPts val="0"/>
              </a:spcBef>
              <a:spcAft>
                <a:spcPts val="0"/>
              </a:spcAft>
              <a:buSzPts val="1200"/>
              <a:buChar char="❏"/>
            </a:pPr>
            <a:r>
              <a:rPr lang="en"/>
              <a:t>Likely-Match/Target-Reach</a:t>
            </a:r>
            <a:endParaRPr/>
          </a:p>
          <a:p>
            <a:pPr marL="457200" lvl="0" indent="-317500" algn="l" rtl="0">
              <a:spcBef>
                <a:spcPts val="0"/>
              </a:spcBef>
              <a:spcAft>
                <a:spcPts val="0"/>
              </a:spcAft>
              <a:buSzPts val="1400"/>
              <a:buChar char="❏"/>
            </a:pPr>
            <a:r>
              <a:rPr lang="en"/>
              <a:t>Visit schools- in-person/virtually</a:t>
            </a:r>
            <a:endParaRPr/>
          </a:p>
          <a:p>
            <a:pPr marL="457200" lvl="0" indent="-317500" algn="l" rtl="0">
              <a:spcBef>
                <a:spcPts val="0"/>
              </a:spcBef>
              <a:spcAft>
                <a:spcPts val="0"/>
              </a:spcAft>
              <a:buSzPts val="1400"/>
              <a:buChar char="❏"/>
            </a:pPr>
            <a:r>
              <a:rPr lang="en"/>
              <a:t>Apply to college </a:t>
            </a:r>
            <a:endParaRPr/>
          </a:p>
          <a:p>
            <a:pPr marL="914400" lvl="1" indent="-304800" algn="l" rtl="0">
              <a:spcBef>
                <a:spcPts val="0"/>
              </a:spcBef>
              <a:spcAft>
                <a:spcPts val="0"/>
              </a:spcAft>
              <a:buSzPts val="1200"/>
              <a:buChar char="❏"/>
            </a:pPr>
            <a:r>
              <a:rPr lang="en" b="1"/>
              <a:t>Pay attention to deadlines!</a:t>
            </a:r>
            <a:endParaRPr/>
          </a:p>
          <a:p>
            <a:pPr marL="457200" lvl="0" indent="-317500" algn="l" rtl="0">
              <a:spcBef>
                <a:spcPts val="0"/>
              </a:spcBef>
              <a:spcAft>
                <a:spcPts val="0"/>
              </a:spcAft>
              <a:buSzPts val="1400"/>
              <a:buChar char="❏"/>
            </a:pPr>
            <a:r>
              <a:rPr lang="en"/>
              <a:t>Complete the FAFSA/TAP</a:t>
            </a:r>
            <a:endParaRPr/>
          </a:p>
          <a:p>
            <a:pPr marL="457200" lvl="0" indent="-317500" algn="l" rtl="0">
              <a:spcBef>
                <a:spcPts val="0"/>
              </a:spcBef>
              <a:spcAft>
                <a:spcPts val="0"/>
              </a:spcAft>
              <a:buSzPts val="1400"/>
              <a:buChar char="❏"/>
            </a:pPr>
            <a:r>
              <a:rPr lang="en"/>
              <a:t>Keep your grades up </a:t>
            </a:r>
            <a:endParaRPr/>
          </a:p>
          <a:p>
            <a:pPr marL="457200" lvl="0" indent="-317500" algn="l" rtl="0">
              <a:spcBef>
                <a:spcPts val="0"/>
              </a:spcBef>
              <a:spcAft>
                <a:spcPts val="0"/>
              </a:spcAft>
              <a:buSzPts val="1400"/>
              <a:buChar char="❏"/>
            </a:pPr>
            <a:r>
              <a:rPr lang="en"/>
              <a:t>Scholarships</a:t>
            </a:r>
            <a:endParaRPr/>
          </a:p>
        </p:txBody>
      </p:sp>
      <p:sp>
        <p:nvSpPr>
          <p:cNvPr id="98" name="Google Shape;98;p19"/>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t>WINTER/SPRING</a:t>
            </a:r>
            <a:endParaRPr b="1"/>
          </a:p>
          <a:p>
            <a:pPr marL="457200" lvl="0" indent="-317500" algn="l" rtl="0">
              <a:spcBef>
                <a:spcPts val="1600"/>
              </a:spcBef>
              <a:spcAft>
                <a:spcPts val="0"/>
              </a:spcAft>
              <a:buSzPts val="1400"/>
              <a:buChar char="❏"/>
            </a:pPr>
            <a:r>
              <a:rPr lang="en"/>
              <a:t>Monitor applications </a:t>
            </a:r>
            <a:endParaRPr/>
          </a:p>
          <a:p>
            <a:pPr marL="914400" lvl="1" indent="-304800" algn="l" rtl="0">
              <a:spcBef>
                <a:spcPts val="0"/>
              </a:spcBef>
              <a:spcAft>
                <a:spcPts val="0"/>
              </a:spcAft>
              <a:buSzPts val="1200"/>
              <a:buChar char="❏"/>
            </a:pPr>
            <a:r>
              <a:rPr lang="en" b="1"/>
              <a:t>Inform your counselor of outcomes!</a:t>
            </a:r>
            <a:endParaRPr b="1"/>
          </a:p>
          <a:p>
            <a:pPr marL="457200" lvl="0" indent="-317500" algn="l" rtl="0">
              <a:spcBef>
                <a:spcPts val="0"/>
              </a:spcBef>
              <a:spcAft>
                <a:spcPts val="0"/>
              </a:spcAft>
              <a:buSzPts val="1400"/>
              <a:buChar char="❏"/>
            </a:pPr>
            <a:r>
              <a:rPr lang="en"/>
              <a:t>Apply for scholarships</a:t>
            </a:r>
            <a:endParaRPr/>
          </a:p>
          <a:p>
            <a:pPr marL="457200" lvl="0" indent="-317500" algn="l" rtl="0">
              <a:spcBef>
                <a:spcPts val="0"/>
              </a:spcBef>
              <a:spcAft>
                <a:spcPts val="0"/>
              </a:spcAft>
              <a:buSzPts val="1400"/>
              <a:buChar char="❏"/>
            </a:pPr>
            <a:r>
              <a:rPr lang="en"/>
              <a:t>Complete the FAFSA/TAP</a:t>
            </a:r>
            <a:endParaRPr/>
          </a:p>
          <a:p>
            <a:pPr marL="457200" lvl="0" indent="-317500" algn="l" rtl="0">
              <a:spcBef>
                <a:spcPts val="0"/>
              </a:spcBef>
              <a:spcAft>
                <a:spcPts val="0"/>
              </a:spcAft>
              <a:buSzPts val="1400"/>
              <a:buChar char="❏"/>
            </a:pPr>
            <a:r>
              <a:rPr lang="en"/>
              <a:t>Keep your grades up</a:t>
            </a:r>
            <a:endParaRPr/>
          </a:p>
          <a:p>
            <a:pPr marL="457200" lvl="0" indent="-317500" algn="l" rtl="0">
              <a:spcBef>
                <a:spcPts val="0"/>
              </a:spcBef>
              <a:spcAft>
                <a:spcPts val="0"/>
              </a:spcAft>
              <a:buSzPts val="1400"/>
              <a:buChar char="❏"/>
            </a:pPr>
            <a:r>
              <a:rPr lang="en"/>
              <a:t>Decide on a college by May 1, 2021</a:t>
            </a:r>
            <a:endParaRPr/>
          </a:p>
        </p:txBody>
      </p:sp>
      <p:pic>
        <p:nvPicPr>
          <p:cNvPr id="99" name="Google Shape;99;p19"/>
          <p:cNvPicPr preferRelativeResize="0"/>
          <p:nvPr/>
        </p:nvPicPr>
        <p:blipFill>
          <a:blip r:embed="rId3">
            <a:alphaModFix/>
          </a:blip>
          <a:stretch>
            <a:fillRect/>
          </a:stretch>
        </p:blipFill>
        <p:spPr>
          <a:xfrm>
            <a:off x="2774958" y="3166950"/>
            <a:ext cx="2687050" cy="16262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5"/>
                </a:solidFill>
              </a:rPr>
              <a:t>Helpful Websites</a:t>
            </a:r>
            <a:endParaRPr>
              <a:solidFill>
                <a:schemeClr val="accent5"/>
              </a:solidFill>
            </a:endParaRPr>
          </a:p>
        </p:txBody>
      </p:sp>
      <p:sp>
        <p:nvSpPr>
          <p:cNvPr id="105" name="Google Shape;105;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Search for Colleges!</a:t>
            </a:r>
            <a:endParaRPr/>
          </a:p>
          <a:p>
            <a:pPr marL="457200" lvl="0" indent="-342900" algn="l" rtl="0">
              <a:spcBef>
                <a:spcPts val="1600"/>
              </a:spcBef>
              <a:spcAft>
                <a:spcPts val="0"/>
              </a:spcAft>
              <a:buSzPts val="1800"/>
              <a:buChar char="-"/>
            </a:pPr>
            <a:r>
              <a:rPr lang="en" u="sng">
                <a:solidFill>
                  <a:schemeClr val="hlink"/>
                </a:solidFill>
                <a:hlinkClick r:id="rId3"/>
              </a:rPr>
              <a:t>https://bigfuture.collegeboard.org/college-search</a:t>
            </a:r>
            <a:endParaRPr/>
          </a:p>
          <a:p>
            <a:pPr marL="0" lvl="0" indent="0" algn="l" rtl="0">
              <a:spcBef>
                <a:spcPts val="1600"/>
              </a:spcBef>
              <a:spcAft>
                <a:spcPts val="0"/>
              </a:spcAft>
              <a:buNone/>
            </a:pPr>
            <a:r>
              <a:rPr lang="en"/>
              <a:t>Calculate Chances of Getting Into a College!</a:t>
            </a:r>
            <a:endParaRPr/>
          </a:p>
          <a:p>
            <a:pPr marL="457200" lvl="0" indent="-342900" algn="l" rtl="0">
              <a:spcBef>
                <a:spcPts val="1600"/>
              </a:spcBef>
              <a:spcAft>
                <a:spcPts val="0"/>
              </a:spcAft>
              <a:buSzPts val="1800"/>
              <a:buChar char="-"/>
            </a:pPr>
            <a:r>
              <a:rPr lang="en" u="sng">
                <a:solidFill>
                  <a:schemeClr val="hlink"/>
                </a:solidFill>
                <a:hlinkClick r:id="rId4"/>
              </a:rPr>
              <a:t>https://www.collegedata.com/en/prepare-and-apply/college-chances/admissions-calculator/</a:t>
            </a:r>
            <a:endParaRPr/>
          </a:p>
          <a:p>
            <a:pPr marL="0" lvl="0" indent="0" algn="l" rtl="0">
              <a:spcBef>
                <a:spcPts val="1600"/>
              </a:spcBef>
              <a:spcAft>
                <a:spcPts val="0"/>
              </a:spcAft>
              <a:buNone/>
            </a:pPr>
            <a:r>
              <a:rPr lang="en"/>
              <a:t>Scholarships!</a:t>
            </a:r>
            <a:endParaRPr/>
          </a:p>
          <a:p>
            <a:pPr marL="457200" lvl="0" indent="-342900" algn="l" rtl="0">
              <a:spcBef>
                <a:spcPts val="1600"/>
              </a:spcBef>
              <a:spcAft>
                <a:spcPts val="0"/>
              </a:spcAft>
              <a:buSzPts val="1800"/>
              <a:buChar char="-"/>
            </a:pPr>
            <a:r>
              <a:rPr lang="en"/>
              <a:t>https://www.fastweb.com/</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265500" y="1375599"/>
            <a:ext cx="4045200" cy="1551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solidFill>
                  <a:schemeClr val="accent5"/>
                </a:solidFill>
              </a:rPr>
              <a:t>Counselor Information</a:t>
            </a:r>
            <a:endParaRPr>
              <a:solidFill>
                <a:schemeClr val="accent5"/>
              </a:solidFill>
            </a:endParaRPr>
          </a:p>
        </p:txBody>
      </p:sp>
      <p:sp>
        <p:nvSpPr>
          <p:cNvPr id="111" name="Google Shape;111;p21"/>
          <p:cNvSpPr txBox="1">
            <a:spLocks noGrp="1"/>
          </p:cNvSpPr>
          <p:nvPr>
            <p:ph type="body" idx="2"/>
          </p:nvPr>
        </p:nvSpPr>
        <p:spPr>
          <a:xfrm>
            <a:off x="4939500" y="724200"/>
            <a:ext cx="3837000" cy="1847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Lauren </a:t>
            </a:r>
            <a:r>
              <a:rPr lang="en" dirty="0" smtClean="0"/>
              <a:t>Dowd: </a:t>
            </a:r>
            <a:r>
              <a:rPr lang="en" dirty="0"/>
              <a:t>Last names A-K</a:t>
            </a:r>
            <a:endParaRPr dirty="0"/>
          </a:p>
          <a:p>
            <a:pPr marL="457200" lvl="0" indent="-342900" algn="l" rtl="0">
              <a:spcBef>
                <a:spcPts val="1600"/>
              </a:spcBef>
              <a:spcAft>
                <a:spcPts val="0"/>
              </a:spcAft>
              <a:buSzPts val="1800"/>
              <a:buChar char="-"/>
            </a:pPr>
            <a:r>
              <a:rPr lang="en" dirty="0"/>
              <a:t>Email: </a:t>
            </a:r>
            <a:r>
              <a:rPr lang="en" u="sng" dirty="0" smtClean="0">
                <a:solidFill>
                  <a:schemeClr val="hlink"/>
                </a:solidFill>
                <a:hlinkClick r:id="rId3"/>
              </a:rPr>
              <a:t>ldowd@svsabers.org</a:t>
            </a:r>
            <a:endParaRPr dirty="0"/>
          </a:p>
          <a:p>
            <a:pPr marL="457200" lvl="0" indent="-342900" algn="l" rtl="0">
              <a:spcBef>
                <a:spcPts val="0"/>
              </a:spcBef>
              <a:spcAft>
                <a:spcPts val="0"/>
              </a:spcAft>
              <a:buSzPts val="1800"/>
              <a:buChar char="-"/>
            </a:pPr>
            <a:r>
              <a:rPr lang="en" dirty="0"/>
              <a:t>Phone: 607-775-9117</a:t>
            </a:r>
            <a:endParaRPr dirty="0"/>
          </a:p>
        </p:txBody>
      </p:sp>
      <p:sp>
        <p:nvSpPr>
          <p:cNvPr id="112" name="Google Shape;112;p21"/>
          <p:cNvSpPr txBox="1">
            <a:spLocks noGrp="1"/>
          </p:cNvSpPr>
          <p:nvPr>
            <p:ph type="body" idx="4294967295"/>
          </p:nvPr>
        </p:nvSpPr>
        <p:spPr>
          <a:xfrm>
            <a:off x="4939500" y="2571750"/>
            <a:ext cx="3999900" cy="141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Mark Browning: Last names L-Z</a:t>
            </a:r>
            <a:endParaRPr>
              <a:solidFill>
                <a:srgbClr val="FFFFFF"/>
              </a:solidFill>
            </a:endParaRPr>
          </a:p>
          <a:p>
            <a:pPr marL="457200" lvl="0" indent="-342900" algn="l" rtl="0">
              <a:spcBef>
                <a:spcPts val="1600"/>
              </a:spcBef>
              <a:spcAft>
                <a:spcPts val="0"/>
              </a:spcAft>
              <a:buSzPts val="1800"/>
              <a:buChar char="-"/>
            </a:pPr>
            <a:r>
              <a:rPr lang="en">
                <a:solidFill>
                  <a:srgbClr val="FFFFFF"/>
                </a:solidFill>
              </a:rPr>
              <a:t>Email: </a:t>
            </a:r>
            <a:r>
              <a:rPr lang="en" u="sng">
                <a:solidFill>
                  <a:schemeClr val="hlink"/>
                </a:solidFill>
                <a:hlinkClick r:id="rId4"/>
              </a:rPr>
              <a:t>mbrownin@svsabers.org</a:t>
            </a:r>
            <a:endParaRPr/>
          </a:p>
          <a:p>
            <a:pPr marL="457200" lvl="0" indent="-342900" algn="l" rtl="0">
              <a:spcBef>
                <a:spcPts val="0"/>
              </a:spcBef>
              <a:spcAft>
                <a:spcPts val="0"/>
              </a:spcAft>
              <a:buClr>
                <a:srgbClr val="FFFFFF"/>
              </a:buClr>
              <a:buSzPts val="1800"/>
              <a:buChar char="-"/>
            </a:pPr>
            <a:r>
              <a:rPr lang="en">
                <a:solidFill>
                  <a:srgbClr val="FFFFFF"/>
                </a:solidFill>
              </a:rPr>
              <a:t>Phone: 607-775-9120</a:t>
            </a:r>
            <a:endParaRPr>
              <a:solidFill>
                <a:srgbClr val="FFFFFF"/>
              </a:solidFill>
            </a:endParaRPr>
          </a:p>
        </p:txBody>
      </p:sp>
      <p:sp>
        <p:nvSpPr>
          <p:cNvPr id="113" name="Google Shape;113;p21"/>
          <p:cNvSpPr txBox="1">
            <a:spLocks noGrp="1"/>
          </p:cNvSpPr>
          <p:nvPr>
            <p:ph type="subTitle" idx="1"/>
          </p:nvPr>
        </p:nvSpPr>
        <p:spPr>
          <a:xfrm>
            <a:off x="265500" y="2981125"/>
            <a:ext cx="4045200" cy="134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School Code: 331463</a:t>
            </a:r>
            <a:endParaRPr/>
          </a:p>
        </p:txBody>
      </p:sp>
    </p:spTree>
  </p:cSld>
  <p:clrMapOvr>
    <a:masterClrMapping/>
  </p:clrMapOvr>
</p:sld>
</file>

<file path=ppt/theme/theme1.xml><?xml version="1.0" encoding="utf-8"?>
<a:theme xmlns:a="http://schemas.openxmlformats.org/drawingml/2006/main"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663</Words>
  <Application>Microsoft Office PowerPoint</Application>
  <PresentationFormat>On-screen Show (16:9)</PresentationFormat>
  <Paragraphs>92</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Alfa Slab One</vt:lpstr>
      <vt:lpstr>Proxima Nova</vt:lpstr>
      <vt:lpstr>Gameday</vt:lpstr>
      <vt:lpstr>College Application Process</vt:lpstr>
      <vt:lpstr>3 Ways to Apply</vt:lpstr>
      <vt:lpstr>Common Information to Provide</vt:lpstr>
      <vt:lpstr>College Essay Prompts</vt:lpstr>
      <vt:lpstr>Letters of Recommendation</vt:lpstr>
      <vt:lpstr>College Admissions Options and Dates</vt:lpstr>
      <vt:lpstr>Timeline of Senior Year</vt:lpstr>
      <vt:lpstr>Helpful Websites</vt:lpstr>
      <vt:lpstr>Counselor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Application Process</dc:title>
  <dc:creator>Lauren DiRusso</dc:creator>
  <cp:lastModifiedBy>ladmin</cp:lastModifiedBy>
  <cp:revision>3</cp:revision>
  <dcterms:modified xsi:type="dcterms:W3CDTF">2022-10-25T15:07:35Z</dcterms:modified>
</cp:coreProperties>
</file>